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8" r:id="rId5"/>
    <p:sldId id="261" r:id="rId6"/>
    <p:sldId id="262" r:id="rId7"/>
    <p:sldId id="257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99FF"/>
    <a:srgbClr val="F372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53A33F-AA46-4F1D-A294-F0D8C31E5B01}" v="741" dt="2023-10-12T11:21:18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559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852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4062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214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5620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080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6832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14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09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82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131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584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24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48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679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816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93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3404879" y="2404534"/>
            <a:ext cx="5869124" cy="1646302"/>
          </a:xfrm>
        </p:spPr>
        <p:txBody>
          <a:bodyPr/>
          <a:lstStyle/>
          <a:p>
            <a:r>
              <a:rPr lang="hu-HU" sz="8000" dirty="0"/>
              <a:t>Osztály létrehozása </a:t>
            </a:r>
            <a:r>
              <a:rPr lang="hu-HU" sz="4000" dirty="0"/>
              <a:t>(Visual </a:t>
            </a:r>
            <a:r>
              <a:rPr lang="hu-HU" sz="4000" dirty="0" err="1"/>
              <a:t>Studio</a:t>
            </a:r>
            <a:r>
              <a:rPr lang="hu-HU" sz="4000" dirty="0"/>
              <a:t>-ban)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sz="4000" dirty="0"/>
              <a:t>Készítette: Rózsahegyi Ákos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5237860-F1CE-468E-A8A0-B5FF8405C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/>
              <a:t>Public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F784CE5-66EB-42FC-8CC4-9A23863DA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Az osztályon belül és az osztályon kívül is elérhetők bárki számára, megkötések nélkül. Ezzel kulcsszóval olyan tagok érdemes megjelölni, amelyben a külvilág számára is használhatóvá szeretnénk tenni.</a:t>
            </a:r>
          </a:p>
        </p:txBody>
      </p:sp>
    </p:spTree>
    <p:extLst>
      <p:ext uri="{BB962C8B-B14F-4D97-AF65-F5344CB8AC3E}">
        <p14:creationId xmlns:p14="http://schemas.microsoft.com/office/powerpoint/2010/main" val="144346494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9DDC2F2-2CF0-4EB1-85D9-9B47C52C7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 err="1"/>
              <a:t>Internal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629B232-777D-4D9E-ADA8-965810F22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Ez a láthatósági szint C# specifikus. Ezzel a kulcsszóval megjelölt elemek csak az adott szerelvényen belül lesznek </a:t>
            </a:r>
            <a:r>
              <a:rPr lang="hu-HU" sz="2400" dirty="0" err="1"/>
              <a:t>láthatóak</a:t>
            </a:r>
            <a:r>
              <a:rPr lang="hu-H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1296083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BE2182-0056-4F87-873E-FF51DBFB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Protected</a:t>
            </a:r>
            <a:r>
              <a:rPr lang="hu-HU" sz="4800" dirty="0"/>
              <a:t> </a:t>
            </a:r>
            <a:r>
              <a:rPr lang="hu-HU" sz="4800" dirty="0" err="1"/>
              <a:t>internal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09FC546-A405-44D2-AF77-68AA6D06F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Ahogy a neve is mutatja a </a:t>
            </a:r>
            <a:r>
              <a:rPr lang="hu-HU" sz="2400" b="1" i="1" dirty="0" err="1">
                <a:solidFill>
                  <a:srgbClr val="FF0000"/>
                </a:solidFill>
              </a:rPr>
              <a:t>protected</a:t>
            </a:r>
            <a:r>
              <a:rPr lang="hu-HU" sz="2400" b="1" i="1" dirty="0">
                <a:solidFill>
                  <a:schemeClr val="tx1"/>
                </a:solidFill>
              </a:rPr>
              <a:t> </a:t>
            </a:r>
            <a:r>
              <a:rPr lang="hu-HU" sz="2400" dirty="0">
                <a:solidFill>
                  <a:schemeClr val="tx1"/>
                </a:solidFill>
              </a:rPr>
              <a:t>és az </a:t>
            </a:r>
            <a:r>
              <a:rPr lang="hu-HU" sz="2400" b="1" i="1" dirty="0" err="1">
                <a:solidFill>
                  <a:srgbClr val="FF0000"/>
                </a:solidFill>
              </a:rPr>
              <a:t>internal</a:t>
            </a:r>
            <a:r>
              <a:rPr lang="hu-HU" sz="2400" b="1" i="1" dirty="0">
                <a:solidFill>
                  <a:srgbClr val="FF0000"/>
                </a:solidFill>
              </a:rPr>
              <a:t> </a:t>
            </a:r>
            <a:r>
              <a:rPr lang="hu-HU" sz="2400" dirty="0">
                <a:solidFill>
                  <a:schemeClr val="tx1"/>
                </a:solidFill>
              </a:rPr>
              <a:t>kombinációja. Csak az adott szerelvényen belül </a:t>
            </a:r>
            <a:r>
              <a:rPr lang="hu-HU" sz="2400" dirty="0" err="1">
                <a:solidFill>
                  <a:schemeClr val="tx1"/>
                </a:solidFill>
              </a:rPr>
              <a:t>internal</a:t>
            </a:r>
            <a:r>
              <a:rPr lang="hu-HU" sz="2400" dirty="0">
                <a:solidFill>
                  <a:schemeClr val="tx1"/>
                </a:solidFill>
              </a:rPr>
              <a:t> viselkedéssel rendelkezik, osztályon kívüli leszármazott típusoknak pedig úgy viselkedik, mint egy </a:t>
            </a:r>
            <a:r>
              <a:rPr lang="hu-HU" sz="2400" dirty="0" err="1">
                <a:solidFill>
                  <a:schemeClr val="tx1"/>
                </a:solidFill>
              </a:rPr>
              <a:t>protected</a:t>
            </a:r>
            <a:r>
              <a:rPr lang="hu-HU" sz="2400" dirty="0">
                <a:solidFill>
                  <a:schemeClr val="tx1"/>
                </a:solidFill>
              </a:rPr>
              <a:t> tag.</a:t>
            </a:r>
          </a:p>
        </p:txBody>
      </p:sp>
    </p:spTree>
    <p:extLst>
      <p:ext uri="{BB962C8B-B14F-4D97-AF65-F5344CB8AC3E}">
        <p14:creationId xmlns:p14="http://schemas.microsoft.com/office/powerpoint/2010/main" val="347403714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900F9E-634C-4D92-81BE-340D41671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Private</a:t>
            </a:r>
            <a:r>
              <a:rPr lang="hu-HU" sz="4800" dirty="0"/>
              <a:t> </a:t>
            </a:r>
            <a:r>
              <a:rPr lang="hu-HU" sz="4800" dirty="0" err="1"/>
              <a:t>protected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51A79D-21E8-407E-AB42-F8FD213D1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Ez a módosító C# 7.2 óta elérhető. Az ilyen módosítóval megjelölt elemek </a:t>
            </a:r>
            <a:r>
              <a:rPr lang="hu-HU" sz="2400" b="1" i="1" dirty="0" err="1">
                <a:solidFill>
                  <a:srgbClr val="FF0000"/>
                </a:solidFill>
              </a:rPr>
              <a:t>protected</a:t>
            </a:r>
            <a:r>
              <a:rPr lang="hu-HU" sz="2400" dirty="0"/>
              <a:t> mezőként viselkednek, de csak agy adott szerelvényen belül.</a:t>
            </a:r>
          </a:p>
        </p:txBody>
      </p:sp>
    </p:spTree>
    <p:extLst>
      <p:ext uri="{BB962C8B-B14F-4D97-AF65-F5344CB8AC3E}">
        <p14:creationId xmlns:p14="http://schemas.microsoft.com/office/powerpoint/2010/main" val="3964506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DA554430-4114-4DD8-8D7C-6E1C1B325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331" y="2640280"/>
            <a:ext cx="8596668" cy="1320800"/>
          </a:xfrm>
        </p:spPr>
        <p:txBody>
          <a:bodyPr>
            <a:normAutofit/>
          </a:bodyPr>
          <a:lstStyle/>
          <a:p>
            <a:r>
              <a:rPr lang="hu-HU" sz="7200" i="1" dirty="0"/>
              <a:t>Jelentés módosítók</a:t>
            </a:r>
          </a:p>
        </p:txBody>
      </p:sp>
    </p:spTree>
    <p:extLst>
      <p:ext uri="{BB962C8B-B14F-4D97-AF65-F5344CB8AC3E}">
        <p14:creationId xmlns:p14="http://schemas.microsoft.com/office/powerpoint/2010/main" val="3451159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021EC9CE-C305-47D9-91F1-E298EFB27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Partial</a:t>
            </a:r>
            <a:endParaRPr lang="hu-HU" sz="4800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B73D489-AAD9-49A6-B042-54ACD6336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részleges, angol szóval ”</a:t>
            </a:r>
            <a:r>
              <a:rPr lang="hu-HU" sz="2400" dirty="0" err="1"/>
              <a:t>partial</a:t>
            </a:r>
            <a:r>
              <a:rPr lang="hu-HU" sz="2400" dirty="0"/>
              <a:t>” osztályok a .NET 2.0-ban jelentek meg.</a:t>
            </a:r>
          </a:p>
        </p:txBody>
      </p:sp>
    </p:spTree>
    <p:extLst>
      <p:ext uri="{BB962C8B-B14F-4D97-AF65-F5344CB8AC3E}">
        <p14:creationId xmlns:p14="http://schemas.microsoft.com/office/powerpoint/2010/main" val="414806169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9F78CF2-6B8D-4F4B-B346-52A9A1C6C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Const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95AF87F-85D8-45E0-A26D-19A384737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const kulcsszó csak változók előtt alkalmazható egy osztály tag meghatározásakor. Az ezzel a kulcsszóval meghatározott változó konstans és statikus elérésű lesz, vagyis az értéke a program futása közben nem módosulhat.</a:t>
            </a:r>
          </a:p>
        </p:txBody>
      </p:sp>
    </p:spTree>
    <p:extLst>
      <p:ext uri="{BB962C8B-B14F-4D97-AF65-F5344CB8AC3E}">
        <p14:creationId xmlns:p14="http://schemas.microsoft.com/office/powerpoint/2010/main" val="5769316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7E305DD-E527-43BB-88B0-CBF3B3536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Read-</a:t>
            </a:r>
            <a:r>
              <a:rPr lang="hu-HU" sz="4800" dirty="0" err="1"/>
              <a:t>only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2AB8AB-619E-4C89-8B1A-A6ACFECD5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</a:t>
            </a:r>
            <a:r>
              <a:rPr lang="hu-HU" sz="2400" dirty="0" err="1"/>
              <a:t>read-only</a:t>
            </a:r>
            <a:r>
              <a:rPr lang="hu-HU" sz="2400" dirty="0"/>
              <a:t> szintén változó előtt alkalmas egy osztály tag meghatározásakor. Hasonlóan működik, mint a const.</a:t>
            </a:r>
          </a:p>
        </p:txBody>
      </p:sp>
    </p:spTree>
    <p:extLst>
      <p:ext uri="{BB962C8B-B14F-4D97-AF65-F5344CB8AC3E}">
        <p14:creationId xmlns:p14="http://schemas.microsoft.com/office/powerpoint/2010/main" val="345295604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ED3ECB-C4D5-446F-B480-086A34089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Static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D7B7A21-F9AB-41AE-939D-BAC99ECFD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Statikus elérésűvé teszi az osztályt vagy annak egy elemét.</a:t>
            </a:r>
          </a:p>
        </p:txBody>
      </p:sp>
    </p:spTree>
    <p:extLst>
      <p:ext uri="{BB962C8B-B14F-4D97-AF65-F5344CB8AC3E}">
        <p14:creationId xmlns:p14="http://schemas.microsoft.com/office/powerpoint/2010/main" val="304194443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C# metódusok és fő metódus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készítette: </a:t>
            </a:r>
            <a:r>
              <a:rPr lang="hu-HU" sz="4000" dirty="0" err="1"/>
              <a:t>Dubecz</a:t>
            </a:r>
            <a:r>
              <a:rPr lang="hu-HU" sz="4000" dirty="0"/>
              <a:t> David</a:t>
            </a:r>
          </a:p>
        </p:txBody>
      </p:sp>
    </p:spTree>
    <p:extLst>
      <p:ext uri="{BB962C8B-B14F-4D97-AF65-F5344CB8AC3E}">
        <p14:creationId xmlns:p14="http://schemas.microsoft.com/office/powerpoint/2010/main" val="1845628490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11D1D-20ED-BD66-1D48-3CA2FEEC4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456" y="1399823"/>
            <a:ext cx="8646635" cy="275735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8800" i="1" dirty="0"/>
              <a:t>A </a:t>
            </a:r>
            <a:r>
              <a:rPr lang="en-US" sz="8800" i="1" err="1"/>
              <a:t>létrehozás</a:t>
            </a:r>
            <a:r>
              <a:rPr lang="en-US" sz="8800" i="1" dirty="0"/>
              <a:t> </a:t>
            </a:r>
            <a:r>
              <a:rPr lang="en-US" sz="8800" i="1" err="1"/>
              <a:t>folyamata</a:t>
            </a:r>
            <a:r>
              <a:rPr lang="en-US" sz="8800" i="1" dirty="0"/>
              <a:t>, </a:t>
            </a:r>
            <a:r>
              <a:rPr lang="en-US" sz="8800" i="1" err="1"/>
              <a:t>lépései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5081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Alapvető információk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4EAECC-764C-4A40-B71D-07B71E77E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6199"/>
            <a:ext cx="8596668" cy="3880773"/>
          </a:xfrm>
        </p:spPr>
        <p:txBody>
          <a:bodyPr>
            <a:normAutofit/>
          </a:bodyPr>
          <a:lstStyle/>
          <a:p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A C# egy</a:t>
            </a:r>
            <a:r>
              <a:rPr lang="hu-HU" sz="2800" b="1" i="1" u="sng" dirty="0">
                <a:solidFill>
                  <a:schemeClr val="accent1"/>
                </a:solidFill>
                <a:ea typeface="+mn-lt"/>
                <a:cs typeface="+mn-lt"/>
              </a:rPr>
              <a:t> objektumorientált</a:t>
            </a:r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 programozási nyelv, amelyet a Microsoft fejlesztett ki. Az egyik alapvető fogalom a C# -ban a </a:t>
            </a:r>
            <a:r>
              <a:rPr lang="hu-HU" sz="2800" b="1" i="1" u="sng" dirty="0">
                <a:solidFill>
                  <a:schemeClr val="accent1"/>
                </a:solidFill>
                <a:ea typeface="+mn-lt"/>
                <a:cs typeface="+mn-lt"/>
              </a:rPr>
              <a:t>"metódusok" vagy "függvények".</a:t>
            </a:r>
          </a:p>
          <a:p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Metódusokkal létrehozhatunk olyan kódblokkokat, amelyek specifikus feladatokat hajtanak végre. Ezek a kódblokkok később újra </a:t>
            </a:r>
            <a:r>
              <a:rPr lang="hu-HU" sz="2800" dirty="0" err="1">
                <a:solidFill>
                  <a:schemeClr val="accent1"/>
                </a:solidFill>
                <a:ea typeface="+mn-lt"/>
                <a:cs typeface="+mn-lt"/>
              </a:rPr>
              <a:t>használhatóak</a:t>
            </a:r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 a kódban.</a:t>
            </a:r>
            <a:endParaRPr lang="hu-HU" sz="2800" dirty="0">
              <a:solidFill>
                <a:schemeClr val="accent1"/>
              </a:solidFill>
            </a:endParaRPr>
          </a:p>
          <a:p>
            <a:endParaRPr lang="hu-HU" sz="2400" dirty="0"/>
          </a:p>
        </p:txBody>
      </p:sp>
      <p:pic>
        <p:nvPicPr>
          <p:cNvPr id="4" name="Kép 3" descr="A képen szöveg, képernyőkép, szoftver látható&#10;&#10;Automatikusan generált leírás">
            <a:extLst>
              <a:ext uri="{FF2B5EF4-FFF2-40B4-BE49-F238E27FC236}">
                <a16:creationId xmlns:a16="http://schemas.microsoft.com/office/drawing/2014/main" id="{12D0FEFF-2599-48CB-9244-68A09039F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505" y="4932181"/>
            <a:ext cx="4587139" cy="411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974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Metódus példák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5492881D-FEC0-40E3-84E8-5448EE472828}"/>
              </a:ext>
            </a:extLst>
          </p:cNvPr>
          <p:cNvSpPr/>
          <p:nvPr/>
        </p:nvSpPr>
        <p:spPr>
          <a:xfrm>
            <a:off x="677334" y="1930400"/>
            <a:ext cx="3218213" cy="3912260"/>
          </a:xfrm>
          <a:prstGeom prst="rect">
            <a:avLst/>
          </a:prstGeom>
          <a:solidFill>
            <a:srgbClr val="F3723F"/>
          </a:solidFill>
          <a:ln>
            <a:solidFill>
              <a:srgbClr val="F37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BFDC6672-3C5B-4BD0-93BE-FB3519000699}"/>
              </a:ext>
            </a:extLst>
          </p:cNvPr>
          <p:cNvSpPr/>
          <p:nvPr/>
        </p:nvSpPr>
        <p:spPr>
          <a:xfrm>
            <a:off x="3988570" y="1930400"/>
            <a:ext cx="3218213" cy="3912260"/>
          </a:xfrm>
          <a:prstGeom prst="rect">
            <a:avLst/>
          </a:prstGeom>
          <a:solidFill>
            <a:srgbClr val="6699FF"/>
          </a:solidFill>
          <a:ln>
            <a:solidFill>
              <a:srgbClr val="66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0F17C733-69D1-4B8B-BDB7-E16DDE6E7FA8}"/>
              </a:ext>
            </a:extLst>
          </p:cNvPr>
          <p:cNvSpPr/>
          <p:nvPr/>
        </p:nvSpPr>
        <p:spPr>
          <a:xfrm>
            <a:off x="7299806" y="1930400"/>
            <a:ext cx="3218213" cy="391226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Ellipszis 7">
            <a:extLst>
              <a:ext uri="{FF2B5EF4-FFF2-40B4-BE49-F238E27FC236}">
                <a16:creationId xmlns:a16="http://schemas.microsoft.com/office/drawing/2014/main" id="{F1021D1E-9250-437B-96AB-FF601EA92318}"/>
              </a:ext>
            </a:extLst>
          </p:cNvPr>
          <p:cNvSpPr/>
          <p:nvPr/>
        </p:nvSpPr>
        <p:spPr>
          <a:xfrm>
            <a:off x="1673981" y="2200344"/>
            <a:ext cx="1228656" cy="122865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Ellipszis 8">
            <a:extLst>
              <a:ext uri="{FF2B5EF4-FFF2-40B4-BE49-F238E27FC236}">
                <a16:creationId xmlns:a16="http://schemas.microsoft.com/office/drawing/2014/main" id="{E3F90B4A-3B08-4D78-AB47-E3B6CB5DEB9C}"/>
              </a:ext>
            </a:extLst>
          </p:cNvPr>
          <p:cNvSpPr/>
          <p:nvPr/>
        </p:nvSpPr>
        <p:spPr>
          <a:xfrm>
            <a:off x="4983348" y="2200344"/>
            <a:ext cx="1228656" cy="1228656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Ellipszis 9">
            <a:extLst>
              <a:ext uri="{FF2B5EF4-FFF2-40B4-BE49-F238E27FC236}">
                <a16:creationId xmlns:a16="http://schemas.microsoft.com/office/drawing/2014/main" id="{318255F2-D184-4786-B5C4-B94B74EC7539}"/>
              </a:ext>
            </a:extLst>
          </p:cNvPr>
          <p:cNvSpPr/>
          <p:nvPr/>
        </p:nvSpPr>
        <p:spPr>
          <a:xfrm>
            <a:off x="8294584" y="2200344"/>
            <a:ext cx="1228656" cy="122865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2676A3F9-2D9D-4D0D-8C33-1BEB08567EC6}"/>
              </a:ext>
            </a:extLst>
          </p:cNvPr>
          <p:cNvSpPr txBox="1"/>
          <p:nvPr/>
        </p:nvSpPr>
        <p:spPr>
          <a:xfrm>
            <a:off x="2013527" y="2306840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A0F23F6-F6C9-4450-9DE7-D9CEE272E599}"/>
              </a:ext>
            </a:extLst>
          </p:cNvPr>
          <p:cNvSpPr txBox="1"/>
          <p:nvPr/>
        </p:nvSpPr>
        <p:spPr>
          <a:xfrm>
            <a:off x="5324763" y="2306839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8414091D-EEC2-4BE7-A8A1-0518E8FDFB17}"/>
              </a:ext>
            </a:extLst>
          </p:cNvPr>
          <p:cNvSpPr txBox="1"/>
          <p:nvPr/>
        </p:nvSpPr>
        <p:spPr>
          <a:xfrm>
            <a:off x="8635999" y="2306838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4A2562CE-5E9E-47D1-8A50-0ADD126BDD33}"/>
              </a:ext>
            </a:extLst>
          </p:cNvPr>
          <p:cNvSpPr txBox="1"/>
          <p:nvPr/>
        </p:nvSpPr>
        <p:spPr>
          <a:xfrm>
            <a:off x="950465" y="3527281"/>
            <a:ext cx="26719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Az </a:t>
            </a:r>
            <a:r>
              <a:rPr lang="hu-HU" b="1" i="1" u="sng" dirty="0"/>
              <a:t>"</a:t>
            </a:r>
            <a:r>
              <a:rPr lang="hu-HU" b="1" i="1" u="sng" dirty="0" err="1"/>
              <a:t>accessModifier</a:t>
            </a:r>
            <a:r>
              <a:rPr lang="hu-HU" b="1" i="1" u="sng" dirty="0"/>
              <a:t>" </a:t>
            </a:r>
            <a:r>
              <a:rPr lang="hu-HU" dirty="0"/>
              <a:t>(hozzáférési módosító) meghatározza, hogy a metódus milyen láthatósággal rendelkezik (pl. </a:t>
            </a:r>
            <a:r>
              <a:rPr lang="hu-HU" b="1" dirty="0" err="1"/>
              <a:t>public</a:t>
            </a:r>
            <a:r>
              <a:rPr lang="hu-HU" dirty="0"/>
              <a:t>, </a:t>
            </a:r>
            <a:r>
              <a:rPr lang="hu-HU" b="1" dirty="0" err="1"/>
              <a:t>private</a:t>
            </a:r>
            <a:r>
              <a:rPr lang="hu-HU" dirty="0"/>
              <a:t>, </a:t>
            </a:r>
            <a:r>
              <a:rPr lang="hu-HU" b="1" dirty="0" err="1"/>
              <a:t>protected</a:t>
            </a:r>
            <a:r>
              <a:rPr lang="hu-HU" dirty="0"/>
              <a:t>, stb.)</a:t>
            </a:r>
            <a:endParaRPr lang="en-US" dirty="0"/>
          </a:p>
          <a:p>
            <a:endParaRPr lang="hu-HU" dirty="0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B036E86E-16DF-49F1-A1A3-0F316B20B7BD}"/>
              </a:ext>
            </a:extLst>
          </p:cNvPr>
          <p:cNvSpPr txBox="1"/>
          <p:nvPr/>
        </p:nvSpPr>
        <p:spPr>
          <a:xfrm>
            <a:off x="4261701" y="3527280"/>
            <a:ext cx="26719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hu-HU" dirty="0"/>
              <a:t>A </a:t>
            </a:r>
            <a:r>
              <a:rPr lang="hu-HU" b="1" i="1" u="sng" dirty="0"/>
              <a:t>"</a:t>
            </a:r>
            <a:r>
              <a:rPr lang="hu-HU" b="1" i="1" u="sng" dirty="0" err="1"/>
              <a:t>returnType</a:t>
            </a:r>
            <a:r>
              <a:rPr lang="hu-HU" b="1" i="1" u="sng" dirty="0"/>
              <a:t>"</a:t>
            </a:r>
            <a:r>
              <a:rPr lang="hu-HU" dirty="0"/>
              <a:t> definiálja, hogy a metódus milyen típusú értéket ad vissza, vagy használhatunk "</a:t>
            </a:r>
            <a:r>
              <a:rPr lang="hu-HU" dirty="0" err="1"/>
              <a:t>void</a:t>
            </a:r>
            <a:r>
              <a:rPr lang="hu-HU" dirty="0"/>
              <a:t>" típust is, ha a metódus nem ad vissza értéket.</a:t>
            </a:r>
            <a:endParaRPr lang="en-US" dirty="0"/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12F3E37D-02BD-4679-91BB-5DC1EE80D2A8}"/>
              </a:ext>
            </a:extLst>
          </p:cNvPr>
          <p:cNvSpPr txBox="1"/>
          <p:nvPr/>
        </p:nvSpPr>
        <p:spPr>
          <a:xfrm>
            <a:off x="7572937" y="3527279"/>
            <a:ext cx="2671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hu-HU" b="1" i="1" u="sng" dirty="0"/>
              <a:t>"</a:t>
            </a:r>
            <a:r>
              <a:rPr lang="hu-HU" b="1" i="1" u="sng" dirty="0" err="1"/>
              <a:t>MethodName</a:t>
            </a:r>
            <a:r>
              <a:rPr lang="hu-HU" b="1" i="1" u="sng" dirty="0"/>
              <a:t>"</a:t>
            </a:r>
            <a:r>
              <a:rPr lang="hu-HU" dirty="0"/>
              <a:t> az a név, amellyel a metódust hivatkozni fogjuk a kódban.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22391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Gyakorlati metódus példa</a:t>
            </a:r>
          </a:p>
        </p:txBody>
      </p:sp>
      <p:pic>
        <p:nvPicPr>
          <p:cNvPr id="5" name="Tartalom helye 3" descr="A képen szöveg, képernyőkép, szoftver, képernyő látható&#10;&#10;Automatikusan generált leírás">
            <a:extLst>
              <a:ext uri="{FF2B5EF4-FFF2-40B4-BE49-F238E27FC236}">
                <a16:creationId xmlns:a16="http://schemas.microsoft.com/office/drawing/2014/main" id="{4EA22EE3-8709-49B3-B0E0-DEA6ED11D7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8940" y="1930400"/>
            <a:ext cx="7594120" cy="3789871"/>
          </a:xfrm>
        </p:spPr>
      </p:pic>
    </p:spTree>
    <p:extLst>
      <p:ext uri="{BB962C8B-B14F-4D97-AF65-F5344CB8AC3E}">
        <p14:creationId xmlns:p14="http://schemas.microsoft.com/office/powerpoint/2010/main" val="156188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0FA2E4-B236-44B7-ACC0-B853E9D29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705" y="1578699"/>
            <a:ext cx="8596668" cy="3880773"/>
          </a:xfrm>
        </p:spPr>
        <p:txBody>
          <a:bodyPr>
            <a:normAutofit/>
          </a:bodyPr>
          <a:lstStyle/>
          <a:p>
            <a:r>
              <a:rPr lang="hu-HU" sz="3600" dirty="0">
                <a:ea typeface="+mn-lt"/>
                <a:cs typeface="+mn-lt"/>
              </a:rPr>
              <a:t>A "Main" metódus </a:t>
            </a:r>
            <a:r>
              <a:rPr lang="hu-HU" sz="3600" dirty="0" err="1">
                <a:ea typeface="+mn-lt"/>
                <a:cs typeface="+mn-lt"/>
              </a:rPr>
              <a:t>általába</a:t>
            </a:r>
            <a:r>
              <a:rPr lang="hu-HU" sz="3600" dirty="0">
                <a:ea typeface="+mn-lt"/>
                <a:cs typeface="+mn-lt"/>
              </a:rPr>
              <a:t> "</a:t>
            </a:r>
            <a:r>
              <a:rPr lang="hu-HU" sz="3600" dirty="0" err="1">
                <a:ea typeface="+mn-lt"/>
                <a:cs typeface="+mn-lt"/>
              </a:rPr>
              <a:t>static</a:t>
            </a:r>
            <a:r>
              <a:rPr lang="hu-HU" sz="3600" dirty="0">
                <a:ea typeface="+mn-lt"/>
                <a:cs typeface="+mn-lt"/>
              </a:rPr>
              <a:t>" (statikus) és "</a:t>
            </a:r>
            <a:r>
              <a:rPr lang="hu-HU" sz="3600" dirty="0" err="1">
                <a:ea typeface="+mn-lt"/>
                <a:cs typeface="+mn-lt"/>
              </a:rPr>
              <a:t>void</a:t>
            </a:r>
            <a:r>
              <a:rPr lang="hu-HU" sz="3600" dirty="0">
                <a:ea typeface="+mn-lt"/>
                <a:cs typeface="+mn-lt"/>
              </a:rPr>
              <a:t>" típussal rendelkezik. Az </a:t>
            </a:r>
            <a:r>
              <a:rPr lang="hu-HU" sz="3600" dirty="0" err="1">
                <a:ea typeface="+mn-lt"/>
                <a:cs typeface="+mn-lt"/>
              </a:rPr>
              <a:t>args</a:t>
            </a:r>
            <a:r>
              <a:rPr lang="hu-HU" sz="3600" dirty="0">
                <a:ea typeface="+mn-lt"/>
                <a:cs typeface="+mn-lt"/>
              </a:rPr>
              <a:t> tömb tartalmazza a parancssori argumentumokat, amelyeket a programnak átadhatunk.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244771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C# névterek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készítette: Szabó Levente</a:t>
            </a:r>
          </a:p>
        </p:txBody>
      </p:sp>
    </p:spTree>
    <p:extLst>
      <p:ext uri="{BB962C8B-B14F-4D97-AF65-F5344CB8AC3E}">
        <p14:creationId xmlns:p14="http://schemas.microsoft.com/office/powerpoint/2010/main" val="653865799"/>
      </p:ext>
    </p:extLst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Mik azok a névterek?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dirty="0"/>
              <a:t>A névtér egy logikai csoportosítási lehetőség objektum orientált nyelveken belül.</a:t>
            </a:r>
          </a:p>
          <a:p>
            <a:r>
              <a:rPr lang="hu-HU" sz="2800" dirty="0"/>
              <a:t>A névtér nélkül nem lehet két ugyanolyan névvel elnevezni az osztályt. Ez abban nehezíti a helyzetet ha a programon több ember dolgozik.</a:t>
            </a:r>
          </a:p>
          <a:p>
            <a:r>
              <a:rPr lang="hu-HU" sz="2800" dirty="0"/>
              <a:t>Előny, ha mindenki külön névtérben dolgozik és nem zavarja be a programot.</a:t>
            </a:r>
          </a:p>
        </p:txBody>
      </p:sp>
    </p:spTree>
    <p:extLst>
      <p:ext uri="{BB962C8B-B14F-4D97-AF65-F5344CB8AC3E}">
        <p14:creationId xmlns:p14="http://schemas.microsoft.com/office/powerpoint/2010/main" val="579300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Globális névtér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dirty="0"/>
              <a:t>Ha a névtér elé odaírjuk a </a:t>
            </a:r>
            <a:r>
              <a:rPr lang="hu-HU" sz="2800" dirty="0" err="1"/>
              <a:t>global</a:t>
            </a:r>
            <a:r>
              <a:rPr lang="hu-HU" sz="2800" dirty="0"/>
              <a:t> kulcsszót, akkor mindenhonnan el lehet érni.</a:t>
            </a:r>
          </a:p>
          <a:p>
            <a:r>
              <a:rPr lang="hu-HU" sz="2800" dirty="0"/>
              <a:t>Példa: </a:t>
            </a:r>
            <a:r>
              <a:rPr lang="hu-HU" sz="2800" dirty="0" err="1"/>
              <a:t>using</a:t>
            </a:r>
            <a:r>
              <a:rPr lang="hu-HU" sz="2800" dirty="0"/>
              <a:t> </a:t>
            </a:r>
            <a:r>
              <a:rPr lang="hu-HU" sz="2800" dirty="0" err="1"/>
              <a:t>global</a:t>
            </a:r>
            <a:r>
              <a:rPr lang="hu-HU" sz="2800" dirty="0"/>
              <a:t> : : System.IO</a:t>
            </a:r>
          </a:p>
          <a:p>
            <a:r>
              <a:rPr lang="hu-HU" sz="2800" dirty="0"/>
              <a:t>A </a:t>
            </a:r>
            <a:r>
              <a:rPr lang="hu-HU" sz="2800" dirty="0" err="1"/>
              <a:t>global</a:t>
            </a:r>
            <a:r>
              <a:rPr lang="hu-HU" sz="2800" dirty="0"/>
              <a:t> kulcsszót és a : : operátor nem használjuk olyan sűrűn, mert a névterek a </a:t>
            </a:r>
            <a:r>
              <a:rPr lang="hu-HU" sz="2800" dirty="0" err="1"/>
              <a:t>global</a:t>
            </a:r>
            <a:r>
              <a:rPr lang="hu-HU" sz="2800" dirty="0"/>
              <a:t> nélkül is működik és a „: :” azt csak a </a:t>
            </a:r>
            <a:r>
              <a:rPr lang="hu-HU" sz="2800" dirty="0" err="1"/>
              <a:t>global</a:t>
            </a:r>
            <a:r>
              <a:rPr lang="hu-HU" sz="2800" dirty="0"/>
              <a:t>-hoz használjuk.</a:t>
            </a:r>
          </a:p>
        </p:txBody>
      </p:sp>
    </p:spTree>
    <p:extLst>
      <p:ext uri="{BB962C8B-B14F-4D97-AF65-F5344CB8AC3E}">
        <p14:creationId xmlns:p14="http://schemas.microsoft.com/office/powerpoint/2010/main" val="1874664350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Direktívák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hu-HU" sz="2800" b="1" u="sng" dirty="0" err="1"/>
              <a:t>Using</a:t>
            </a:r>
            <a:r>
              <a:rPr lang="hu-HU" sz="2800" b="1" u="sng" dirty="0"/>
              <a:t>:</a:t>
            </a:r>
            <a:r>
              <a:rPr lang="hu-HU" sz="2800" dirty="0"/>
              <a:t> Ha túl hosszú a minősítés és nem tudja kezelni, arra használjuk a </a:t>
            </a:r>
            <a:r>
              <a:rPr lang="hu-HU" sz="2800" dirty="0" err="1"/>
              <a:t>using</a:t>
            </a:r>
            <a:r>
              <a:rPr lang="hu-HU" sz="2800" dirty="0"/>
              <a:t> direktívát, hogy ne kelljen minősíteni.</a:t>
            </a:r>
          </a:p>
          <a:p>
            <a:r>
              <a:rPr lang="hu-HU" sz="2800" b="1" u="sng" dirty="0" err="1"/>
              <a:t>Alias</a:t>
            </a:r>
            <a:r>
              <a:rPr lang="hu-HU" sz="2800" b="1" u="sng" dirty="0"/>
              <a:t>:</a:t>
            </a:r>
            <a:r>
              <a:rPr lang="hu-HU" sz="2800" dirty="0"/>
              <a:t> Az </a:t>
            </a:r>
            <a:r>
              <a:rPr lang="hu-HU" sz="2800" dirty="0" err="1"/>
              <a:t>alias</a:t>
            </a:r>
            <a:r>
              <a:rPr lang="hu-HU" sz="2800" dirty="0"/>
              <a:t> direktíva arra jó, ha két egyező nevén belül van egy második név, hogyha a programon belül egyezés van és a program nem tudja eldönteni, hogy melyikre gondoltam és az </a:t>
            </a:r>
            <a:r>
              <a:rPr lang="hu-HU" sz="2800" dirty="0" err="1"/>
              <a:t>alias</a:t>
            </a:r>
            <a:r>
              <a:rPr lang="hu-HU" sz="2800" dirty="0"/>
              <a:t> segítségével meg tudja találni a programon belül.</a:t>
            </a:r>
          </a:p>
          <a:p>
            <a:r>
              <a:rPr lang="hu-HU" sz="2800" b="1" u="sng" dirty="0" err="1"/>
              <a:t>Using-namespace</a:t>
            </a:r>
            <a:r>
              <a:rPr lang="hu-HU" sz="2800" b="1" u="sng" dirty="0"/>
              <a:t>:</a:t>
            </a:r>
            <a:r>
              <a:rPr lang="hu-HU" sz="2800" dirty="0"/>
              <a:t> </a:t>
            </a:r>
            <a:r>
              <a:rPr lang="hu-HU" sz="2800" dirty="0" err="1"/>
              <a:t>using-namespace</a:t>
            </a:r>
            <a:r>
              <a:rPr lang="hu-HU" sz="2800" dirty="0"/>
              <a:t> használáskor a névtérbeli típusokat direktíva fordítási egységbe vagy a névtér body részébe importálja és nem kell minősíteni.</a:t>
            </a:r>
          </a:p>
        </p:txBody>
      </p:sp>
    </p:spTree>
    <p:extLst>
      <p:ext uri="{BB962C8B-B14F-4D97-AF65-F5344CB8AC3E}">
        <p14:creationId xmlns:p14="http://schemas.microsoft.com/office/powerpoint/2010/main" val="3359135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Globális névtér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dirty="0"/>
              <a:t>Ha a névtér elé odaírjuk a </a:t>
            </a:r>
            <a:r>
              <a:rPr lang="hu-HU" sz="2800" dirty="0" err="1"/>
              <a:t>global</a:t>
            </a:r>
            <a:r>
              <a:rPr lang="hu-HU" sz="2800" dirty="0"/>
              <a:t> kulcsszót, akkor mindenhonnan el lehet érni.</a:t>
            </a:r>
          </a:p>
          <a:p>
            <a:r>
              <a:rPr lang="hu-HU" sz="2800" dirty="0"/>
              <a:t>Példa: </a:t>
            </a:r>
            <a:r>
              <a:rPr lang="hu-HU" sz="2800" dirty="0" err="1"/>
              <a:t>using</a:t>
            </a:r>
            <a:r>
              <a:rPr lang="hu-HU" sz="2800" dirty="0"/>
              <a:t> </a:t>
            </a:r>
            <a:r>
              <a:rPr lang="hu-HU" sz="2800" dirty="0" err="1"/>
              <a:t>global</a:t>
            </a:r>
            <a:r>
              <a:rPr lang="hu-HU" sz="2800" dirty="0"/>
              <a:t> : : System.IO</a:t>
            </a:r>
          </a:p>
          <a:p>
            <a:r>
              <a:rPr lang="hu-HU" sz="2800" dirty="0"/>
              <a:t>A </a:t>
            </a:r>
            <a:r>
              <a:rPr lang="hu-HU" sz="2800" dirty="0" err="1"/>
              <a:t>global</a:t>
            </a:r>
            <a:r>
              <a:rPr lang="hu-HU" sz="2800" dirty="0"/>
              <a:t> kulcsszót és a : : operátor nem használjuk olyan sűrűn, mert a névterek a </a:t>
            </a:r>
            <a:r>
              <a:rPr lang="hu-HU" sz="2800" dirty="0" err="1"/>
              <a:t>global</a:t>
            </a:r>
            <a:r>
              <a:rPr lang="hu-HU" sz="2800" dirty="0"/>
              <a:t> nélkül is működik és a „: :” azt csak a </a:t>
            </a:r>
            <a:r>
              <a:rPr lang="hu-HU" sz="2800" dirty="0" err="1"/>
              <a:t>global</a:t>
            </a:r>
            <a:r>
              <a:rPr lang="hu-HU" sz="2800" dirty="0"/>
              <a:t>-hoz használjuk.</a:t>
            </a:r>
          </a:p>
        </p:txBody>
      </p:sp>
    </p:spTree>
    <p:extLst>
      <p:ext uri="{BB962C8B-B14F-4D97-AF65-F5344CB8AC3E}">
        <p14:creationId xmlns:p14="http://schemas.microsoft.com/office/powerpoint/2010/main" val="3777916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891127-7E21-F7B4-10C8-B4CBE822B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25" r="25878" b="395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EFF4AE-561D-CDF3-F5F4-10898528F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229" y="2313664"/>
            <a:ext cx="5251921" cy="223105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7200" i="1" dirty="0" err="1"/>
              <a:t>Köszö</a:t>
            </a:r>
            <a:r>
              <a:rPr lang="hu-HU" sz="7200" i="1" dirty="0" err="1"/>
              <a:t>njük</a:t>
            </a:r>
            <a:r>
              <a:rPr lang="en-US" sz="7200" i="1" dirty="0"/>
              <a:t> a </a:t>
            </a:r>
            <a:r>
              <a:rPr lang="en-US" sz="7200" i="1" dirty="0" err="1"/>
              <a:t>figyelmet</a:t>
            </a:r>
            <a:r>
              <a:rPr lang="en-US" sz="7200" i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55120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7" name="Isosceles Triangle 5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Isosceles Triangle 6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emutatos">
            <a:hlinkClick r:id="" action="ppaction://media"/>
            <a:extLst>
              <a:ext uri="{FF2B5EF4-FFF2-40B4-BE49-F238E27FC236}">
                <a16:creationId xmlns:a16="http://schemas.microsoft.com/office/drawing/2014/main" id="{49FD7C40-2320-1FA4-32E9-4B83C20D8B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6480" y="0"/>
            <a:ext cx="8615992" cy="68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18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40550-8661-E5E3-4272-3141DFDE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505" y="5114899"/>
            <a:ext cx="9108831" cy="1320800"/>
          </a:xfrm>
        </p:spPr>
        <p:txBody>
          <a:bodyPr>
            <a:normAutofit fontScale="90000"/>
          </a:bodyPr>
          <a:lstStyle/>
          <a:p>
            <a:r>
              <a:rPr lang="en-US" sz="6000" i="1" dirty="0" err="1"/>
              <a:t>Létrehozott</a:t>
            </a:r>
            <a:r>
              <a:rPr lang="en-US" sz="6000" i="1" dirty="0"/>
              <a:t> </a:t>
            </a:r>
            <a:r>
              <a:rPr lang="en-US" sz="6000" i="1" dirty="0" err="1"/>
              <a:t>osztály</a:t>
            </a:r>
            <a:r>
              <a:rPr lang="en-US" sz="6000" i="1" dirty="0"/>
              <a:t> </a:t>
            </a:r>
            <a:r>
              <a:rPr lang="en-US" sz="6000" i="1" dirty="0" err="1"/>
              <a:t>sablonja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0B38EB-CE74-1F87-49A5-10397ADF7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32" y="685286"/>
            <a:ext cx="8407879" cy="435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9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3C129E2B-DE5C-B0B0-B8DF-9CE7B0185282}"/>
              </a:ext>
            </a:extLst>
          </p:cNvPr>
          <p:cNvSpPr/>
          <p:nvPr/>
        </p:nvSpPr>
        <p:spPr>
          <a:xfrm>
            <a:off x="253999" y="3541888"/>
            <a:ext cx="3132666" cy="2173111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4CBA3D-1A31-07CB-0118-723521587EAD}"/>
              </a:ext>
            </a:extLst>
          </p:cNvPr>
          <p:cNvSpPr txBox="1"/>
          <p:nvPr/>
        </p:nvSpPr>
        <p:spPr>
          <a:xfrm>
            <a:off x="254000" y="4190999"/>
            <a:ext cx="324555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i="1" dirty="0"/>
              <a:t>Mi </a:t>
            </a:r>
            <a:r>
              <a:rPr lang="en-US" sz="3600" i="1" err="1"/>
              <a:t>az</a:t>
            </a:r>
            <a:r>
              <a:rPr lang="en-US" sz="3600" i="1" dirty="0"/>
              <a:t> </a:t>
            </a:r>
            <a:r>
              <a:rPr lang="en-US" sz="3600" i="1" err="1"/>
              <a:t>értelme</a:t>
            </a:r>
            <a:r>
              <a:rPr lang="en-US" sz="3600" i="1" dirty="0"/>
              <a:t>?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A0A5AC4-421D-FD99-9B9A-6CE181155F2B}"/>
              </a:ext>
            </a:extLst>
          </p:cNvPr>
          <p:cNvSpPr/>
          <p:nvPr/>
        </p:nvSpPr>
        <p:spPr>
          <a:xfrm>
            <a:off x="-1" y="155222"/>
            <a:ext cx="3753555" cy="2596444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01D201-52C1-17C6-E83C-7625607EA65D}"/>
              </a:ext>
            </a:extLst>
          </p:cNvPr>
          <p:cNvSpPr txBox="1"/>
          <p:nvPr/>
        </p:nvSpPr>
        <p:spPr>
          <a:xfrm>
            <a:off x="254000" y="776110"/>
            <a:ext cx="348544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i="1" dirty="0"/>
              <a:t>Mire </a:t>
            </a:r>
            <a:r>
              <a:rPr lang="en-US" sz="3600" i="1" err="1"/>
              <a:t>használjuk</a:t>
            </a:r>
            <a:r>
              <a:rPr lang="en-US" sz="3600" i="1" dirty="0"/>
              <a:t> </a:t>
            </a:r>
            <a:r>
              <a:rPr lang="en-US" sz="3600" i="1" err="1"/>
              <a:t>őket</a:t>
            </a:r>
            <a:r>
              <a:rPr lang="en-US" sz="3600" i="1" dirty="0"/>
              <a:t>?</a:t>
            </a:r>
            <a:endParaRPr lang="en-US" i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ABA35-B589-D1D4-30BA-8DAC35BAEF54}"/>
              </a:ext>
            </a:extLst>
          </p:cNvPr>
          <p:cNvSpPr txBox="1"/>
          <p:nvPr/>
        </p:nvSpPr>
        <p:spPr>
          <a:xfrm>
            <a:off x="5912555" y="677333"/>
            <a:ext cx="544688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/>
              <a:t>Olyan mint </a:t>
            </a:r>
            <a:r>
              <a:rPr lang="en-US" sz="3600" err="1"/>
              <a:t>egy</a:t>
            </a:r>
            <a:r>
              <a:rPr lang="en-US" sz="3600" dirty="0"/>
              <a:t> </a:t>
            </a:r>
            <a:r>
              <a:rPr lang="en-US" sz="3600" err="1"/>
              <a:t>könyvtár</a:t>
            </a:r>
            <a:r>
              <a:rPr lang="en-US" sz="3600" dirty="0"/>
              <a:t>, </a:t>
            </a:r>
            <a:r>
              <a:rPr lang="en-US" sz="3600" err="1"/>
              <a:t>csak</a:t>
            </a:r>
            <a:r>
              <a:rPr lang="en-US" sz="3600" dirty="0"/>
              <a:t> </a:t>
            </a:r>
            <a:r>
              <a:rPr lang="en-US" sz="3600" err="1"/>
              <a:t>könyvek</a:t>
            </a:r>
            <a:r>
              <a:rPr lang="en-US" sz="3600" dirty="0"/>
              <a:t> </a:t>
            </a:r>
            <a:r>
              <a:rPr lang="en-US" sz="3600" err="1"/>
              <a:t>helyett</a:t>
            </a:r>
            <a:r>
              <a:rPr lang="en-US" sz="3600" dirty="0"/>
              <a:t> </a:t>
            </a:r>
            <a:r>
              <a:rPr lang="en-US" sz="3600" err="1"/>
              <a:t>definíciókat</a:t>
            </a:r>
            <a:r>
              <a:rPr lang="en-US" sz="3600" dirty="0"/>
              <a:t> </a:t>
            </a:r>
            <a:r>
              <a:rPr lang="en-US" sz="3600" err="1"/>
              <a:t>tartalmaz</a:t>
            </a:r>
            <a:r>
              <a:rPr lang="en-US" sz="3600" dirty="0"/>
              <a:t>.</a:t>
            </a:r>
            <a:endParaRPr lang="en-US"/>
          </a:p>
        </p:txBody>
      </p:sp>
      <p:sp>
        <p:nvSpPr>
          <p:cNvPr id="24" name="Half Frame 23">
            <a:extLst>
              <a:ext uri="{FF2B5EF4-FFF2-40B4-BE49-F238E27FC236}">
                <a16:creationId xmlns:a16="http://schemas.microsoft.com/office/drawing/2014/main" id="{687733E8-AFA8-56BC-1A0C-3AE2FD780021}"/>
              </a:ext>
            </a:extLst>
          </p:cNvPr>
          <p:cNvSpPr/>
          <p:nvPr/>
        </p:nvSpPr>
        <p:spPr>
          <a:xfrm rot="13680000">
            <a:off x="8310638" y="2146571"/>
            <a:ext cx="663224" cy="733778"/>
          </a:xfrm>
          <a:prstGeom prst="halfFra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642E1E-4565-AD1A-90A7-D276E871BE10}"/>
              </a:ext>
            </a:extLst>
          </p:cNvPr>
          <p:cNvSpPr txBox="1"/>
          <p:nvPr/>
        </p:nvSpPr>
        <p:spPr>
          <a:xfrm>
            <a:off x="5644442" y="3047999"/>
            <a:ext cx="5983111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err="1"/>
              <a:t>Osztályra</a:t>
            </a:r>
            <a:r>
              <a:rPr lang="en-US" sz="3600" dirty="0"/>
              <a:t> </a:t>
            </a:r>
            <a:r>
              <a:rPr lang="en-US" sz="3600" err="1"/>
              <a:t>hivatkozva</a:t>
            </a:r>
            <a:r>
              <a:rPr lang="en-US" sz="3600" dirty="0"/>
              <a:t> (</a:t>
            </a:r>
            <a:r>
              <a:rPr lang="en-US" sz="3600" err="1"/>
              <a:t>név</a:t>
            </a:r>
            <a:r>
              <a:rPr lang="en-US" sz="3600" dirty="0"/>
              <a:t> </a:t>
            </a:r>
            <a:r>
              <a:rPr lang="en-US" sz="3600" err="1"/>
              <a:t>szerint</a:t>
            </a:r>
            <a:r>
              <a:rPr lang="en-US" sz="3600" dirty="0"/>
              <a:t>) </a:t>
            </a:r>
            <a:r>
              <a:rPr lang="en-US" sz="3600" err="1"/>
              <a:t>meghívható</a:t>
            </a:r>
            <a:r>
              <a:rPr lang="en-US" sz="3600" dirty="0"/>
              <a:t>. </a:t>
            </a:r>
            <a:r>
              <a:rPr lang="en-US" sz="3600" err="1"/>
              <a:t>Felhasználható</a:t>
            </a:r>
            <a:r>
              <a:rPr lang="en-US" sz="3600" dirty="0"/>
              <a:t> a benne </a:t>
            </a:r>
            <a:r>
              <a:rPr lang="en-US" sz="3600" err="1"/>
              <a:t>lévő</a:t>
            </a:r>
            <a:r>
              <a:rPr lang="en-US" sz="3600" dirty="0"/>
              <a:t> </a:t>
            </a:r>
            <a:r>
              <a:rPr lang="en-US" sz="3600" err="1"/>
              <a:t>változók</a:t>
            </a:r>
            <a:r>
              <a:rPr lang="en-US" sz="3600" dirty="0"/>
              <a:t> </a:t>
            </a:r>
            <a:r>
              <a:rPr lang="en-US" sz="3600" err="1"/>
              <a:t>és</a:t>
            </a:r>
            <a:r>
              <a:rPr lang="en-US" sz="3600" dirty="0"/>
              <a:t> </a:t>
            </a:r>
            <a:r>
              <a:rPr lang="en-US" sz="3600" err="1"/>
              <a:t>metódusok</a:t>
            </a:r>
            <a:r>
              <a:rPr lang="en-US" sz="3600" dirty="0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02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Osztályok, objektumok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Elérés és módosítók készítette: Kristó Sarkadi</a:t>
            </a:r>
          </a:p>
        </p:txBody>
      </p:sp>
    </p:spTree>
    <p:extLst>
      <p:ext uri="{BB962C8B-B14F-4D97-AF65-F5344CB8AC3E}">
        <p14:creationId xmlns:p14="http://schemas.microsoft.com/office/powerpoint/2010/main" val="3617265910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699C12-BCBE-45C9-B282-1589C912D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hu-HU" sz="4800" dirty="0"/>
              <a:t>Elérés és jelentések: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9167B4-1840-4BAF-8247-746D6F636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Az osztályok legnagyobb előnyei, hogy a részegységek láthatósága, elérhetősége szabályozható. C# esetében négy elérés módosító kulcsszó létezik.</a:t>
            </a:r>
          </a:p>
          <a:p>
            <a:r>
              <a:rPr lang="hu-HU" sz="2400" dirty="0"/>
              <a:t>Az alábbi kulcsszavakat különböző elemekre alakíthatjuk (</a:t>
            </a:r>
            <a:r>
              <a:rPr lang="hu-HU" sz="2400" b="1" i="1" dirty="0" err="1">
                <a:solidFill>
                  <a:srgbClr val="FF0000"/>
                </a:solidFill>
              </a:rPr>
              <a:t>class</a:t>
            </a:r>
            <a:r>
              <a:rPr lang="hu-HU" sz="2400" dirty="0"/>
              <a:t>, </a:t>
            </a:r>
            <a:br>
              <a:rPr lang="hu-HU" sz="2400" dirty="0"/>
            </a:br>
            <a:r>
              <a:rPr lang="hu-HU" sz="2400" b="1" i="1" dirty="0" err="1">
                <a:solidFill>
                  <a:srgbClr val="FF0000"/>
                </a:solidFill>
              </a:rPr>
              <a:t>struct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interface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delegate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enum</a:t>
            </a:r>
            <a:r>
              <a:rPr lang="hu-HU" sz="2400" dirty="0"/>
              <a:t>).</a:t>
            </a:r>
          </a:p>
          <a:p>
            <a:r>
              <a:rPr lang="hu-HU" sz="2400" dirty="0"/>
              <a:t>Amennyiben nem jelöljük meg egy elem elérési szintjét, akkor az alapértelmezetten </a:t>
            </a:r>
            <a:r>
              <a:rPr lang="hu-HU" sz="2400" dirty="0" err="1">
                <a:solidFill>
                  <a:srgbClr val="FF0000"/>
                </a:solidFill>
              </a:rPr>
              <a:t>internal</a:t>
            </a:r>
            <a:r>
              <a:rPr lang="hu-HU" sz="2400" dirty="0"/>
              <a:t>, minden más </a:t>
            </a:r>
            <a:r>
              <a:rPr lang="hu-HU" sz="2400" dirty="0" err="1">
                <a:solidFill>
                  <a:srgbClr val="FF0000"/>
                </a:solidFill>
              </a:rPr>
              <a:t>private</a:t>
            </a:r>
            <a:r>
              <a:rPr lang="hu-HU" sz="2400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275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A9C617-8CC9-4C4F-A54D-236EAD7D7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Private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15014FD-83C2-4405-B148-11921C086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privát metódusok, változók és tulajdonságok csak az adott osztályon belül érhetők el, a külvilág számára nem.</a:t>
            </a:r>
          </a:p>
        </p:txBody>
      </p:sp>
    </p:spTree>
    <p:extLst>
      <p:ext uri="{BB962C8B-B14F-4D97-AF65-F5344CB8AC3E}">
        <p14:creationId xmlns:p14="http://schemas.microsoft.com/office/powerpoint/2010/main" val="3909056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A3093A-B868-4D98-83C9-E301FD55C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 err="1"/>
              <a:t>Protected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0D584C8-E1D3-4F15-8E27-D762A8E7D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védett adattagoknak öröklés során van szerepük. Amennyiben nem örököltetünk még az osztályból, akkor viselkedik, mint agy </a:t>
            </a:r>
            <a:r>
              <a:rPr lang="hu-HU" sz="2400" dirty="0" err="1"/>
              <a:t>private</a:t>
            </a:r>
            <a:r>
              <a:rPr lang="hu-HU" sz="2400" dirty="0"/>
              <a:t> jelölésű tag.</a:t>
            </a:r>
          </a:p>
        </p:txBody>
      </p:sp>
    </p:spTree>
    <p:extLst>
      <p:ext uri="{BB962C8B-B14F-4D97-AF65-F5344CB8AC3E}">
        <p14:creationId xmlns:p14="http://schemas.microsoft.com/office/powerpoint/2010/main" val="262619547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823</Words>
  <Application>Microsoft Office PowerPoint</Application>
  <PresentationFormat>Szélesvásznú</PresentationFormat>
  <Paragraphs>68</Paragraphs>
  <Slides>29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29</vt:i4>
      </vt:variant>
    </vt:vector>
  </HeadingPairs>
  <TitlesOfParts>
    <vt:vector size="33" baseType="lpstr">
      <vt:lpstr>Arial</vt:lpstr>
      <vt:lpstr>Trebuchet MS</vt:lpstr>
      <vt:lpstr>Wingdings 3</vt:lpstr>
      <vt:lpstr>Facet</vt:lpstr>
      <vt:lpstr>Osztály létrehozása (Visual Studio-ban)</vt:lpstr>
      <vt:lpstr>A létrehozás folyamata, lépései</vt:lpstr>
      <vt:lpstr>PowerPoint-bemutató</vt:lpstr>
      <vt:lpstr>Létrehozott osztály sablonja</vt:lpstr>
      <vt:lpstr>PowerPoint-bemutató</vt:lpstr>
      <vt:lpstr>Osztályok, objektumok</vt:lpstr>
      <vt:lpstr>Elérés és jelentések:</vt:lpstr>
      <vt:lpstr>Private</vt:lpstr>
      <vt:lpstr>Protected </vt:lpstr>
      <vt:lpstr>Public </vt:lpstr>
      <vt:lpstr>Internal </vt:lpstr>
      <vt:lpstr>Protected internal</vt:lpstr>
      <vt:lpstr>Private protected</vt:lpstr>
      <vt:lpstr>Jelentés módosítók</vt:lpstr>
      <vt:lpstr>Partial</vt:lpstr>
      <vt:lpstr>Const</vt:lpstr>
      <vt:lpstr>Read-only</vt:lpstr>
      <vt:lpstr>Static</vt:lpstr>
      <vt:lpstr>C# metódusok és fő metódus</vt:lpstr>
      <vt:lpstr>Alapvető információk</vt:lpstr>
      <vt:lpstr>Metódus példák</vt:lpstr>
      <vt:lpstr>Gyakorlati metódus példa</vt:lpstr>
      <vt:lpstr>PowerPoint-bemutató</vt:lpstr>
      <vt:lpstr>C# névterek</vt:lpstr>
      <vt:lpstr>Mik azok a névterek?</vt:lpstr>
      <vt:lpstr>Globális névtér</vt:lpstr>
      <vt:lpstr>Direktívák</vt:lpstr>
      <vt:lpstr>Globális névtér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Rozsahegyi Akos</dc:creator>
  <cp:lastModifiedBy>Rozsahegyi Akos</cp:lastModifiedBy>
  <cp:revision>258</cp:revision>
  <dcterms:created xsi:type="dcterms:W3CDTF">2023-10-12T10:08:51Z</dcterms:created>
  <dcterms:modified xsi:type="dcterms:W3CDTF">2023-10-12T12:17:11Z</dcterms:modified>
</cp:coreProperties>
</file>

<file path=docProps/thumbnail.jpeg>
</file>